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4"/>
  </p:sldMasterIdLst>
  <p:notesMasterIdLst>
    <p:notesMasterId r:id="rId15"/>
  </p:notesMasterIdLst>
  <p:sldIdLst>
    <p:sldId id="262" r:id="rId5"/>
    <p:sldId id="282" r:id="rId6"/>
    <p:sldId id="263" r:id="rId7"/>
    <p:sldId id="264" r:id="rId8"/>
    <p:sldId id="267" r:id="rId9"/>
    <p:sldId id="268" r:id="rId10"/>
    <p:sldId id="269" r:id="rId11"/>
    <p:sldId id="274" r:id="rId12"/>
    <p:sldId id="277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4A4A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3" autoAdjust="0"/>
    <p:restoredTop sz="94660"/>
  </p:normalViewPr>
  <p:slideViewPr>
    <p:cSldViewPr>
      <p:cViewPr varScale="1">
        <p:scale>
          <a:sx n="108" d="100"/>
          <a:sy n="108" d="100"/>
        </p:scale>
        <p:origin x="-9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5F7F2-E1C4-46CD-91C1-A99385E1EDE2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1CB9D-715C-4536-913E-E2B1D7646C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6364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72014-8B3B-4F86-91E4-F7CB1B1CE90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279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72014-8B3B-4F86-91E4-F7CB1B1CE90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279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72014-8B3B-4F86-91E4-F7CB1B1CE90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279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72014-8B3B-4F86-91E4-F7CB1B1CE90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279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72014-8B3B-4F86-91E4-F7CB1B1CE90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279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72014-8B3B-4F86-91E4-F7CB1B1CE90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279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72014-8B3B-4F86-91E4-F7CB1B1CE90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279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72014-8B3B-4F86-91E4-F7CB1B1CE90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279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72014-8B3B-4F86-91E4-F7CB1B1CE90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279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72014-8B3B-4F86-91E4-F7CB1B1CE90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279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8/23/2012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1B2F-3BEF-4E5F-B6F8-B93A4F9CEA9D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90C9-2B52-42A5-AD64-00358259F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1B2F-3BEF-4E5F-B6F8-B93A4F9CEA9D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90C9-2B52-42A5-AD64-00358259F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1B2F-3BEF-4E5F-B6F8-B93A4F9CEA9D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90C9-2B52-42A5-AD64-00358259F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8/23/2012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1B2F-3BEF-4E5F-B6F8-B93A4F9CEA9D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90C9-2B52-42A5-AD64-00358259F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1B2F-3BEF-4E5F-B6F8-B93A4F9CEA9D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90C9-2B52-42A5-AD64-00358259F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1B2F-3BEF-4E5F-B6F8-B93A4F9CEA9D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90C9-2B52-42A5-AD64-00358259F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1B2F-3BEF-4E5F-B6F8-B93A4F9CEA9D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90C9-2B52-42A5-AD64-00358259F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1B2F-3BEF-4E5F-B6F8-B93A4F9CEA9D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90C9-2B52-42A5-AD64-00358259F2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1B2F-3BEF-4E5F-B6F8-B93A4F9CEA9D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90C9-2B52-42A5-AD64-00358259F2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46A1B2F-3BEF-4E5F-B6F8-B93A4F9CEA9D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6FE90C9-2B52-42A5-AD64-00358259F2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500" b="1" i="0" kern="1200" cap="none" baseline="0">
          <a:ln>
            <a:solidFill>
              <a:schemeClr val="tx2">
                <a:lumMod val="50000"/>
              </a:schemeClr>
            </a:solidFill>
          </a:ln>
          <a:solidFill>
            <a:srgbClr val="234A4A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latin typeface="Palatino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ts val="60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2400" b="1" i="0" kern="1200">
          <a:ln>
            <a:solidFill>
              <a:schemeClr val="tx1">
                <a:alpha val="99000"/>
              </a:schemeClr>
            </a:solidFill>
          </a:ln>
          <a:solidFill>
            <a:schemeClr val="tx2"/>
          </a:solidFill>
          <a:effectLst>
            <a:outerShdw blurRad="50800" dist="38100" dir="2700000" algn="tl" rotWithShape="0">
              <a:srgbClr val="234A4A">
                <a:alpha val="43000"/>
              </a:srgbClr>
            </a:outerShdw>
          </a:effectLst>
          <a:latin typeface="Helvetica"/>
          <a:ea typeface="+mn-ea"/>
          <a:cs typeface="+mn-cs"/>
        </a:defRPr>
      </a:lvl1pPr>
      <a:lvl2pPr marL="640080" indent="-228600" algn="l" defTabSz="914400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Font typeface="Arial" pitchFamily="34" charset="0"/>
        <a:buChar char="•"/>
        <a:defRPr sz="2000" b="1" i="0" kern="1200">
          <a:ln>
            <a:solidFill>
              <a:schemeClr val="tx1">
                <a:alpha val="99000"/>
              </a:schemeClr>
            </a:solidFill>
          </a:ln>
          <a:solidFill>
            <a:schemeClr val="tx2"/>
          </a:solidFill>
          <a:effectLst>
            <a:outerShdw blurRad="50800" dist="38100" dir="2700000" algn="tl" rotWithShape="0">
              <a:srgbClr val="234A4A">
                <a:alpha val="43000"/>
              </a:srgbClr>
            </a:outerShdw>
          </a:effectLst>
          <a:latin typeface="Helvetica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600"/>
        </a:spcBef>
        <a:spcAft>
          <a:spcPts val="600"/>
        </a:spcAft>
        <a:buClr>
          <a:schemeClr val="accent3"/>
        </a:buClr>
        <a:buFont typeface="Arial" pitchFamily="34" charset="0"/>
        <a:buChar char="•"/>
        <a:defRPr sz="1800" b="1" i="0" kern="1200">
          <a:ln>
            <a:solidFill>
              <a:schemeClr val="tx1">
                <a:alpha val="99000"/>
              </a:schemeClr>
            </a:solidFill>
          </a:ln>
          <a:solidFill>
            <a:schemeClr val="tx2"/>
          </a:solidFill>
          <a:effectLst>
            <a:outerShdw blurRad="50800" dist="38100" dir="2700000" algn="tl" rotWithShape="0">
              <a:srgbClr val="234A4A">
                <a:alpha val="43000"/>
              </a:srgbClr>
            </a:outerShdw>
          </a:effectLst>
          <a:latin typeface="Helvetica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ts val="600"/>
        </a:spcBef>
        <a:spcAft>
          <a:spcPts val="600"/>
        </a:spcAft>
        <a:buClr>
          <a:schemeClr val="accent4"/>
        </a:buClr>
        <a:buFont typeface="Arial" pitchFamily="34" charset="0"/>
        <a:buChar char="•"/>
        <a:defRPr sz="1600" b="1" i="0" kern="1200">
          <a:ln>
            <a:solidFill>
              <a:schemeClr val="tx1">
                <a:alpha val="99000"/>
              </a:schemeClr>
            </a:solidFill>
          </a:ln>
          <a:solidFill>
            <a:schemeClr val="tx2"/>
          </a:solidFill>
          <a:effectLst>
            <a:outerShdw blurRad="50800" dist="38100" dir="2700000" algn="tl" rotWithShape="0">
              <a:srgbClr val="234A4A">
                <a:alpha val="43000"/>
              </a:srgbClr>
            </a:outerShdw>
          </a:effectLst>
          <a:latin typeface="Helvetica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ts val="600"/>
        </a:spcBef>
        <a:spcAft>
          <a:spcPts val="600"/>
        </a:spcAft>
        <a:buClr>
          <a:schemeClr val="accent5"/>
        </a:buClr>
        <a:buFont typeface="Arial" pitchFamily="34" charset="0"/>
        <a:buChar char="•"/>
        <a:defRPr sz="1600" b="1" i="0" kern="1200" baseline="0">
          <a:ln>
            <a:solidFill>
              <a:schemeClr val="tx1">
                <a:alpha val="99000"/>
              </a:schemeClr>
            </a:solidFill>
          </a:ln>
          <a:solidFill>
            <a:schemeClr val="tx2"/>
          </a:solidFill>
          <a:effectLst>
            <a:outerShdw blurRad="50800" dist="38100" dir="2700000" algn="tl" rotWithShape="0">
              <a:srgbClr val="234A4A">
                <a:alpha val="43000"/>
              </a:srgbClr>
            </a:outerShdw>
          </a:effectLst>
          <a:latin typeface="Helvetica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gold@dir.ca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alpha val="2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dirty="0" smtClean="0"/>
              <a:t>Impacts of UC Regents Agreement with </a:t>
            </a:r>
            <a:br>
              <a:rPr lang="en-US" sz="3600" dirty="0" smtClean="0"/>
            </a:br>
            <a:r>
              <a:rPr lang="en-US" sz="3600" dirty="0" smtClean="0"/>
              <a:t>LA District Attorney and Cal OSHA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-290513"/>
            <a:r>
              <a:rPr lang="en-US" dirty="0" smtClean="0"/>
              <a:t>Settlement </a:t>
            </a:r>
            <a:r>
              <a:rPr lang="en-US" dirty="0"/>
              <a:t>only dismisses charges against Regents </a:t>
            </a:r>
            <a:endParaRPr lang="en-US" dirty="0" smtClean="0"/>
          </a:p>
          <a:p>
            <a:pPr indent="-290513"/>
            <a:r>
              <a:rPr lang="en-US" dirty="0" smtClean="0"/>
              <a:t>Four year Agreement with Annual Reporting/Audit</a:t>
            </a:r>
          </a:p>
          <a:p>
            <a:pPr indent="-290513"/>
            <a:r>
              <a:rPr lang="en-US" dirty="0"/>
              <a:t>Identify all </a:t>
            </a:r>
            <a:r>
              <a:rPr lang="en-US" dirty="0" smtClean="0"/>
              <a:t>UC Chemistry </a:t>
            </a:r>
            <a:r>
              <a:rPr lang="en-US" dirty="0"/>
              <a:t>and Biochemistry Labs</a:t>
            </a:r>
          </a:p>
          <a:p>
            <a:pPr indent="-290513"/>
            <a:r>
              <a:rPr lang="en-US" dirty="0" smtClean="0"/>
              <a:t>Regents </a:t>
            </a:r>
            <a:r>
              <a:rPr lang="en-US" dirty="0"/>
              <a:t>acknowledge </a:t>
            </a:r>
            <a:r>
              <a:rPr lang="en-US" dirty="0" smtClean="0"/>
              <a:t>responsibility </a:t>
            </a:r>
            <a:r>
              <a:rPr lang="en-US" dirty="0"/>
              <a:t>for conditions </a:t>
            </a:r>
            <a:r>
              <a:rPr lang="en-US" dirty="0" smtClean="0"/>
              <a:t>with </a:t>
            </a:r>
            <a:r>
              <a:rPr lang="en-US" dirty="0"/>
              <a:t>the laboratory was operated on December 29, 2008.</a:t>
            </a:r>
          </a:p>
          <a:p>
            <a:pPr indent="-290513"/>
            <a:r>
              <a:rPr lang="en-US" dirty="0" smtClean="0"/>
              <a:t>Establish </a:t>
            </a:r>
            <a:r>
              <a:rPr lang="en-US" dirty="0"/>
              <a:t>a “</a:t>
            </a:r>
            <a:r>
              <a:rPr lang="en-US" dirty="0" err="1"/>
              <a:t>Sheharbano</a:t>
            </a:r>
            <a:r>
              <a:rPr lang="en-US" dirty="0"/>
              <a:t> </a:t>
            </a:r>
            <a:r>
              <a:rPr lang="en-US" dirty="0" err="1"/>
              <a:t>Sangji</a:t>
            </a:r>
            <a:r>
              <a:rPr lang="en-US" dirty="0"/>
              <a:t> Scholarship at UC Berkeley Law endowed for $500,000.</a:t>
            </a:r>
          </a:p>
          <a:p>
            <a:pPr indent="-290513"/>
            <a:r>
              <a:rPr lang="en-US" dirty="0" smtClean="0"/>
              <a:t>Pay </a:t>
            </a:r>
            <a:r>
              <a:rPr lang="en-US" dirty="0"/>
              <a:t>Cal/OSHA investigation costs not to exceed $</a:t>
            </a:r>
            <a:r>
              <a:rPr lang="en-US" dirty="0" smtClean="0"/>
              <a:t>50,000</a:t>
            </a:r>
          </a:p>
          <a:p>
            <a:pPr indent="-290513"/>
            <a:r>
              <a:rPr lang="en-US" dirty="0" smtClean="0"/>
              <a:t>Hard Deadlines for Chemistry, but requirements are for everyone - and if something happens in another lab…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677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alpha val="2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More to Come…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As more information is available – PIs and LSRs will receive updates to inform researchers</a:t>
            </a:r>
          </a:p>
          <a:p>
            <a:pPr marL="514350" indent="-514350"/>
            <a:r>
              <a:rPr lang="en-US" dirty="0" smtClean="0"/>
              <a:t>Info on implementation of Training and PPE Policies</a:t>
            </a:r>
          </a:p>
          <a:p>
            <a:pPr marL="514350" indent="-514350"/>
            <a:r>
              <a:rPr lang="en-US" dirty="0" smtClean="0"/>
              <a:t>E-Procedures for developing &amp; maintaining SOPs</a:t>
            </a:r>
          </a:p>
          <a:p>
            <a:pPr marL="514350" indent="-514350"/>
            <a:r>
              <a:rPr lang="en-US" dirty="0" smtClean="0"/>
              <a:t>Info and procedures for accessing mandatory Lab Safety Training and LMS resources</a:t>
            </a:r>
          </a:p>
          <a:p>
            <a:pPr marL="514350" indent="-514350"/>
            <a:r>
              <a:rPr lang="en-US" dirty="0" smtClean="0"/>
              <a:t>Centralized CHUA and Chemical Inventory systems</a:t>
            </a:r>
          </a:p>
          <a:p>
            <a:pPr marL="514350" indent="-514350"/>
            <a:r>
              <a:rPr lang="en-US" dirty="0" smtClean="0"/>
              <a:t>Lessons Learned</a:t>
            </a:r>
            <a:r>
              <a:rPr lang="en-US" smtClean="0"/>
              <a:t>, Research Safety </a:t>
            </a:r>
            <a:r>
              <a:rPr lang="en-US" dirty="0" smtClean="0"/>
              <a:t>Seminars and Cultural Opportunities via Centers for Excellence</a:t>
            </a:r>
          </a:p>
        </p:txBody>
      </p:sp>
    </p:spTree>
    <p:extLst>
      <p:ext uri="{BB962C8B-B14F-4D97-AF65-F5344CB8AC3E}">
        <p14:creationId xmlns:p14="http://schemas.microsoft.com/office/powerpoint/2010/main" xmlns="" val="2140887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alpha val="2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dirty="0" smtClean="0"/>
              <a:t>Impacts of UC Regents Agreement with </a:t>
            </a:r>
            <a:br>
              <a:rPr lang="en-US" sz="3600" dirty="0" smtClean="0"/>
            </a:br>
            <a:r>
              <a:rPr lang="en-US" sz="3600" dirty="0" smtClean="0"/>
              <a:t>LA District Attorney and Cal OSHA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-290513"/>
            <a:r>
              <a:rPr lang="en-US" dirty="0" smtClean="0"/>
              <a:t>Mandatory Lab Safety Manual</a:t>
            </a:r>
          </a:p>
          <a:p>
            <a:pPr indent="-290513"/>
            <a:r>
              <a:rPr lang="en-US" dirty="0" smtClean="0"/>
              <a:t>Mandatory Lab Safety Training</a:t>
            </a:r>
          </a:p>
          <a:p>
            <a:pPr indent="-290513"/>
            <a:r>
              <a:rPr lang="en-US" dirty="0" smtClean="0"/>
              <a:t>Mandatory Written SOPs</a:t>
            </a:r>
            <a:endParaRPr lang="en-US" dirty="0"/>
          </a:p>
          <a:p>
            <a:pPr indent="-290513"/>
            <a:r>
              <a:rPr lang="en-US" dirty="0" smtClean="0"/>
              <a:t>Required Procedures/training/PPE for </a:t>
            </a:r>
            <a:r>
              <a:rPr lang="en-US" dirty="0" err="1" smtClean="0"/>
              <a:t>Pyrophorics</a:t>
            </a:r>
            <a:endParaRPr lang="en-US" dirty="0"/>
          </a:p>
          <a:p>
            <a:pPr indent="-290513"/>
            <a:r>
              <a:rPr lang="en-US" dirty="0" smtClean="0"/>
              <a:t>Enhanced Reporting Requirements </a:t>
            </a:r>
            <a:endParaRPr lang="en-US" dirty="0"/>
          </a:p>
          <a:p>
            <a:pPr indent="-290513"/>
            <a:r>
              <a:rPr lang="en-US" dirty="0" smtClean="0"/>
              <a:t>Increased </a:t>
            </a:r>
            <a:r>
              <a:rPr lang="en-US" dirty="0" err="1" smtClean="0"/>
              <a:t>CalOSHA</a:t>
            </a:r>
            <a:r>
              <a:rPr lang="en-US" dirty="0" smtClean="0"/>
              <a:t> Scrutiny</a:t>
            </a:r>
          </a:p>
          <a:p>
            <a:pPr indent="-290513"/>
            <a:r>
              <a:rPr lang="en-US" dirty="0" smtClean="0"/>
              <a:t>UCOP will assist with Centralized Resources (Powers of 10)</a:t>
            </a:r>
          </a:p>
          <a:p>
            <a:pPr lvl="1" indent="-290513"/>
            <a:r>
              <a:rPr lang="en-US" dirty="0" smtClean="0">
                <a:cs typeface="Helvetica"/>
              </a:rPr>
              <a:t>Funding solutions and coordinating Campus efforts</a:t>
            </a:r>
          </a:p>
          <a:p>
            <a:pPr lvl="1" indent="-290513"/>
            <a:r>
              <a:rPr lang="en-US" dirty="0" smtClean="0">
                <a:cs typeface="Helvetica"/>
              </a:rPr>
              <a:t>UCSD </a:t>
            </a:r>
            <a:r>
              <a:rPr lang="en-US" dirty="0">
                <a:cs typeface="Helvetica"/>
              </a:rPr>
              <a:t>Chemical Hazard Use Authorization (CHUA</a:t>
            </a:r>
            <a:r>
              <a:rPr lang="en-US" dirty="0" smtClean="0">
                <a:cs typeface="Helvetica"/>
              </a:rPr>
              <a:t>)</a:t>
            </a:r>
          </a:p>
          <a:p>
            <a:pPr lvl="1" indent="-290513"/>
            <a:r>
              <a:rPr lang="en-US" dirty="0" smtClean="0">
                <a:cs typeface="Helvetica"/>
              </a:rPr>
              <a:t>Databanks for SOPs, Training, etc.</a:t>
            </a:r>
            <a:endParaRPr lang="en-US" dirty="0">
              <a:cs typeface="Helvetica"/>
            </a:endParaRPr>
          </a:p>
          <a:p>
            <a:pPr indent="-290513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7217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  <a:solidFill>
            <a:schemeClr val="accent1">
              <a:alpha val="2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Laboratory Safety Manual and CHP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77500" lnSpcReduction="20000"/>
          </a:bodyPr>
          <a:lstStyle/>
          <a:p>
            <a:pPr marL="615950" indent="-500063"/>
            <a:r>
              <a:rPr lang="en-US" dirty="0" smtClean="0"/>
              <a:t>Each </a:t>
            </a:r>
            <a:r>
              <a:rPr lang="en-US" dirty="0"/>
              <a:t>campus must maintain a formal </a:t>
            </a:r>
            <a:r>
              <a:rPr lang="en-US" dirty="0" smtClean="0"/>
              <a:t>Laboratory </a:t>
            </a:r>
            <a:r>
              <a:rPr lang="en-US" dirty="0"/>
              <a:t>Safety Manual </a:t>
            </a:r>
            <a:endParaRPr lang="en-US" dirty="0" smtClean="0"/>
          </a:p>
          <a:p>
            <a:pPr marL="909638" lvl="1" indent="-279400"/>
            <a:r>
              <a:rPr lang="en-US" dirty="0" smtClean="0"/>
              <a:t>Chemical </a:t>
            </a:r>
            <a:r>
              <a:rPr lang="en-US" dirty="0"/>
              <a:t>Hygiene </a:t>
            </a:r>
            <a:r>
              <a:rPr lang="en-US" dirty="0" smtClean="0"/>
              <a:t>Plan</a:t>
            </a:r>
          </a:p>
          <a:p>
            <a:pPr marL="909638" lvl="1" indent="-279400"/>
            <a:r>
              <a:rPr lang="en-US" dirty="0" smtClean="0"/>
              <a:t>Must Include </a:t>
            </a:r>
            <a:r>
              <a:rPr lang="en-US" dirty="0"/>
              <a:t>all applicable Title 8 regulations</a:t>
            </a:r>
          </a:p>
          <a:p>
            <a:pPr marL="909638" lvl="1" indent="-279400"/>
            <a:r>
              <a:rPr lang="en-US" dirty="0" smtClean="0"/>
              <a:t>Manuals </a:t>
            </a:r>
            <a:r>
              <a:rPr lang="en-US" dirty="0"/>
              <a:t>must be </a:t>
            </a:r>
            <a:r>
              <a:rPr lang="en-US" dirty="0" smtClean="0"/>
              <a:t>provided/maintained </a:t>
            </a:r>
            <a:r>
              <a:rPr lang="en-US" dirty="0"/>
              <a:t>in each lab within 60 days of </a:t>
            </a:r>
            <a:r>
              <a:rPr lang="en-US" dirty="0" smtClean="0"/>
              <a:t>agreement </a:t>
            </a:r>
          </a:p>
          <a:p>
            <a:pPr marL="909638" lvl="1" indent="-279400"/>
            <a:r>
              <a:rPr lang="en-US" dirty="0" smtClean="0"/>
              <a:t>Electronic </a:t>
            </a:r>
            <a:r>
              <a:rPr lang="en-US" dirty="0"/>
              <a:t>copies are </a:t>
            </a:r>
            <a:r>
              <a:rPr lang="en-US" dirty="0" smtClean="0"/>
              <a:t>acceptable</a:t>
            </a:r>
          </a:p>
          <a:p>
            <a:pPr marL="615950" indent="-500063"/>
            <a:r>
              <a:rPr lang="en-US" dirty="0" smtClean="0"/>
              <a:t>UCSC is Developing an on-line Safety Manual</a:t>
            </a:r>
          </a:p>
          <a:p>
            <a:pPr marL="909638" lvl="1" indent="-279400"/>
            <a:r>
              <a:rPr lang="en-US" dirty="0" smtClean="0"/>
              <a:t>Will include revised CHP plus expanded information beyond Slug Binder.</a:t>
            </a:r>
          </a:p>
          <a:p>
            <a:pPr marL="909638" lvl="1" indent="-279400"/>
            <a:r>
              <a:rPr lang="en-US" dirty="0" smtClean="0"/>
              <a:t>EH&amp;S will roll out to labs within the next few months</a:t>
            </a:r>
          </a:p>
          <a:p>
            <a:pPr marL="909638" lvl="1" indent="-279400"/>
            <a:r>
              <a:rPr lang="en-US" dirty="0" smtClean="0"/>
              <a:t>Some items may be kept in the Lab</a:t>
            </a:r>
          </a:p>
          <a:p>
            <a:pPr marL="909638" lvl="1" indent="-279400"/>
            <a:r>
              <a:rPr lang="en-US" dirty="0" smtClean="0"/>
              <a:t>SOPs, Inspection, Correction and Training Documentation incorporated as needed by specific lab</a:t>
            </a:r>
          </a:p>
          <a:p>
            <a:pPr marL="615950" indent="-500063"/>
            <a:r>
              <a:rPr lang="en-US" dirty="0" smtClean="0"/>
              <a:t>Biosafety, Rad Safety, Laser Safety and other existing manuals will be incorporated as needed as well as SOPs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2677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alpha val="2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Lab Safety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/>
            <a:r>
              <a:rPr lang="en-US" dirty="0" smtClean="0"/>
              <a:t>Lab </a:t>
            </a:r>
            <a:r>
              <a:rPr lang="en-US" dirty="0"/>
              <a:t>Safety </a:t>
            </a:r>
            <a:r>
              <a:rPr lang="en-US" dirty="0" smtClean="0"/>
              <a:t>Training policy nearing final approval </a:t>
            </a:r>
          </a:p>
          <a:p>
            <a:pPr marL="514350" indent="-514350"/>
            <a:r>
              <a:rPr lang="en-US" dirty="0" smtClean="0"/>
              <a:t>On-line Training for </a:t>
            </a:r>
            <a:r>
              <a:rPr lang="en-US" u="sng" dirty="0" smtClean="0"/>
              <a:t>Everyone</a:t>
            </a:r>
            <a:r>
              <a:rPr lang="en-US" dirty="0" smtClean="0"/>
              <a:t> to Complete &amp; Pass the Test</a:t>
            </a:r>
          </a:p>
          <a:p>
            <a:pPr marL="514350" indent="-514350"/>
            <a:r>
              <a:rPr lang="en-US" dirty="0" smtClean="0"/>
              <a:t>Additional Discussion Sections, Refresher and Function-specific Training will be required as needed/determined</a:t>
            </a:r>
          </a:p>
          <a:p>
            <a:pPr marL="514350" indent="-514350"/>
            <a:r>
              <a:rPr lang="en-US" dirty="0" smtClean="0"/>
              <a:t>PIs will receive additional Roles and Responsibilities Briefing</a:t>
            </a:r>
          </a:p>
          <a:p>
            <a:pPr marL="514350" indent="-514350"/>
            <a:r>
              <a:rPr lang="en-US" dirty="0" smtClean="0"/>
              <a:t>Robust E-Course Fast-tracked for Development</a:t>
            </a:r>
          </a:p>
          <a:p>
            <a:pPr marL="914400" lvl="1" indent="-514350"/>
            <a:r>
              <a:rPr lang="en-US" dirty="0" smtClean="0"/>
              <a:t>Upon approval, outline and PowerPoint will be provided to conduct in-person training to commence training within 60 day time period (for Chemistry to meet deadline)</a:t>
            </a:r>
          </a:p>
          <a:p>
            <a:pPr marL="914400" lvl="1" indent="-514350"/>
            <a:r>
              <a:rPr lang="en-US" dirty="0" smtClean="0"/>
              <a:t>Online version expected to be completed this Fall with soft roll-out </a:t>
            </a:r>
          </a:p>
          <a:p>
            <a:pPr marL="914400" lvl="1" indent="-514350"/>
            <a:r>
              <a:rPr lang="en-US" dirty="0" smtClean="0"/>
              <a:t>UCSC </a:t>
            </a:r>
            <a:r>
              <a:rPr lang="en-US" dirty="0" smtClean="0">
                <a:latin typeface="Calibri" charset="0"/>
              </a:rPr>
              <a:t>combo E-Course</a:t>
            </a:r>
            <a:r>
              <a:rPr lang="en-US" dirty="0">
                <a:latin typeface="Calibri" charset="0"/>
              </a:rPr>
              <a:t>/ILT </a:t>
            </a:r>
            <a:r>
              <a:rPr lang="en-US" dirty="0" smtClean="0">
                <a:latin typeface="Calibri" charset="0"/>
              </a:rPr>
              <a:t>starting early 2013</a:t>
            </a:r>
            <a:endParaRPr lang="en-US" dirty="0" smtClean="0"/>
          </a:p>
          <a:p>
            <a:pPr marL="914400" lvl="1" indent="-514350"/>
            <a:r>
              <a:rPr lang="en-US" dirty="0" smtClean="0"/>
              <a:t>Test/assessment will be required for completion, whether in-person or online</a:t>
            </a:r>
          </a:p>
        </p:txBody>
      </p:sp>
    </p:spTree>
    <p:extLst>
      <p:ext uri="{BB962C8B-B14F-4D97-AF65-F5344CB8AC3E}">
        <p14:creationId xmlns:p14="http://schemas.microsoft.com/office/powerpoint/2010/main" xmlns="" val="52677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alpha val="2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Mandatory Written SOPs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8768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SOP approval required for 10 categories of chemicals totaling ~500 substances (per LADA Agreement Exhibit 1)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SOPs must be reviewed by qualified personnel </a:t>
            </a:r>
            <a:r>
              <a:rPr lang="en-US" u="sng" dirty="0" smtClean="0"/>
              <a:t>and</a:t>
            </a:r>
            <a:r>
              <a:rPr lang="en-US" dirty="0" smtClean="0"/>
              <a:t> lab specific procedures reviewed/authorized by PI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PI and all lab personnel must sign SOP acknowledging the contents, requirements, responsibilities outlined in SOP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SOP amendment subject to PI approval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Electronic copies acceptable if readily accessible to laboratory personnel with documentation of PI authorization and researcher review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(e-commons likely distribution/documentation mechanism)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677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alpha val="25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Pyrophorics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All locations must have written procedures, but at a minimum follow UCLA policy</a:t>
            </a:r>
          </a:p>
          <a:p>
            <a:pPr marL="514350" indent="-514350"/>
            <a:r>
              <a:rPr lang="en-US" dirty="0" smtClean="0"/>
              <a:t>UCSC adopted the UC System guidance document on air sensitive materials as template</a:t>
            </a:r>
          </a:p>
          <a:p>
            <a:pPr marL="514350" indent="-514350"/>
            <a:r>
              <a:rPr lang="en-US" dirty="0" smtClean="0"/>
              <a:t>Edit with lab’s specific use procedures and PI Authorization</a:t>
            </a:r>
          </a:p>
          <a:p>
            <a:pPr marL="514350" indent="-514350"/>
            <a:r>
              <a:rPr lang="en-US" dirty="0" smtClean="0"/>
              <a:t>Review and sign </a:t>
            </a:r>
            <a:r>
              <a:rPr lang="en-US" u="sng" dirty="0"/>
              <a:t>P</a:t>
            </a:r>
            <a:r>
              <a:rPr lang="en-US" u="sng" dirty="0" smtClean="0"/>
              <a:t>rior to Using</a:t>
            </a:r>
            <a:r>
              <a:rPr lang="en-US" dirty="0" smtClean="0"/>
              <a:t> </a:t>
            </a:r>
            <a:r>
              <a:rPr lang="en-US" dirty="0" err="1" smtClean="0"/>
              <a:t>Pyrophorics</a:t>
            </a:r>
            <a:endParaRPr lang="en-US" dirty="0" smtClean="0"/>
          </a:p>
          <a:p>
            <a:pPr marL="514350" indent="-514350"/>
            <a:r>
              <a:rPr lang="en-US" dirty="0" smtClean="0"/>
              <a:t>Ensure proper procedures and PPE are used</a:t>
            </a:r>
          </a:p>
          <a:p>
            <a:pPr marL="811530" lvl="1" indent="-514350"/>
            <a:r>
              <a:rPr lang="en-US" dirty="0" smtClean="0"/>
              <a:t>Proper PPE includes </a:t>
            </a:r>
            <a:r>
              <a:rPr lang="en-US" dirty="0" err="1" smtClean="0"/>
              <a:t>Nomex</a:t>
            </a:r>
            <a:r>
              <a:rPr lang="en-US" dirty="0" smtClean="0"/>
              <a:t> lab coat and </a:t>
            </a:r>
            <a:r>
              <a:rPr lang="en-US" dirty="0" err="1" smtClean="0"/>
              <a:t>Nomex</a:t>
            </a:r>
            <a:r>
              <a:rPr lang="en-US" dirty="0" smtClean="0"/>
              <a:t> pilots’ gloves, plus other means as necessary or appropriate</a:t>
            </a:r>
          </a:p>
          <a:p>
            <a:pPr marL="811530" lvl="1" indent="-514350"/>
            <a:r>
              <a:rPr lang="en-US" dirty="0" smtClean="0"/>
              <a:t>PPE Assessment must take place prior to use</a:t>
            </a:r>
          </a:p>
        </p:txBody>
      </p:sp>
    </p:spTree>
    <p:extLst>
      <p:ext uri="{BB962C8B-B14F-4D97-AF65-F5344CB8AC3E}">
        <p14:creationId xmlns:p14="http://schemas.microsoft.com/office/powerpoint/2010/main" xmlns="" val="52677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>
              <a:alpha val="2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Personal Protective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876800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en-US" dirty="0" smtClean="0"/>
              <a:t>PPE policy in Final Approval Process</a:t>
            </a:r>
          </a:p>
          <a:p>
            <a:pPr marL="811530" lvl="1" indent="-514350"/>
            <a:r>
              <a:rPr lang="en-US" dirty="0" smtClean="0"/>
              <a:t>Many Campus reps put in many hours (including PhD Chemists, ACS/DCHAS Reps, Certified CHO, etc.)</a:t>
            </a:r>
          </a:p>
          <a:p>
            <a:pPr marL="811530" lvl="1" indent="-514350"/>
            <a:r>
              <a:rPr lang="en-US" dirty="0" smtClean="0"/>
              <a:t>Initial review included UC Faculty Senate</a:t>
            </a:r>
          </a:p>
          <a:p>
            <a:pPr marL="514350" indent="-514350"/>
            <a:r>
              <a:rPr lang="en-US" dirty="0" smtClean="0"/>
              <a:t>Assessment Procedures to determine level of PPE</a:t>
            </a:r>
          </a:p>
          <a:p>
            <a:pPr marL="514350" indent="-514350"/>
            <a:r>
              <a:rPr lang="en-US" dirty="0" smtClean="0"/>
              <a:t>Labs and “Technical Areas” where hazardous chemicals are used and stored will require Shoes, Pants, Lab Coat and Eyewear plus gloves as appropriate to material/process</a:t>
            </a:r>
          </a:p>
          <a:p>
            <a:pPr marL="514350" indent="-514350"/>
            <a:r>
              <a:rPr lang="en-US" dirty="0" smtClean="0"/>
              <a:t>Location specific – not “just when using” specific hazardous chemical</a:t>
            </a:r>
          </a:p>
          <a:p>
            <a:pPr marL="514350" indent="-514350"/>
            <a:r>
              <a:rPr lang="en-US" dirty="0" smtClean="0"/>
              <a:t>Not popular but the law, UC Policy and PI responsibility</a:t>
            </a:r>
          </a:p>
          <a:p>
            <a:pPr marL="514350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2677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alpha val="2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Inspections, Corrections and Escalation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System-wide Lab Audit/inspection tool under development</a:t>
            </a:r>
          </a:p>
          <a:p>
            <a:pPr marL="514350" indent="-514350"/>
            <a:r>
              <a:rPr lang="en-US" dirty="0" smtClean="0"/>
              <a:t>Enhanced documentation accessibility/accountability up through Chancellor</a:t>
            </a:r>
          </a:p>
          <a:p>
            <a:pPr marL="514350" indent="-514350"/>
            <a:r>
              <a:rPr lang="en-US" dirty="0" smtClean="0"/>
              <a:t>Escalation procedure for non-compliance/failure to correct issues</a:t>
            </a:r>
          </a:p>
          <a:p>
            <a:pPr marL="514350" indent="-514350"/>
            <a:r>
              <a:rPr lang="en-US" dirty="0" smtClean="0"/>
              <a:t>Compliance status of PI and lab rolls up to Chancellor’s Report Card</a:t>
            </a:r>
          </a:p>
          <a:p>
            <a:pPr marL="514350" indent="-514350"/>
            <a:r>
              <a:rPr lang="en-US" dirty="0" smtClean="0"/>
              <a:t>External Review/Audit of Compliance and Safe Practices</a:t>
            </a:r>
          </a:p>
        </p:txBody>
      </p:sp>
    </p:spTree>
    <p:extLst>
      <p:ext uri="{BB962C8B-B14F-4D97-AF65-F5344CB8AC3E}">
        <p14:creationId xmlns:p14="http://schemas.microsoft.com/office/powerpoint/2010/main" xmlns="" val="52677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alpha val="2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400" dirty="0" smtClean="0"/>
              <a:t>Enhanced Reporting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PIs required to immediately notify EHS/</a:t>
            </a:r>
            <a:r>
              <a:rPr lang="en-US" dirty="0" err="1" smtClean="0"/>
              <a:t>CalOSHA</a:t>
            </a:r>
            <a:r>
              <a:rPr lang="en-US" dirty="0"/>
              <a:t> of “reportable” </a:t>
            </a:r>
            <a:r>
              <a:rPr lang="en-US" dirty="0" smtClean="0"/>
              <a:t>injuries</a:t>
            </a:r>
          </a:p>
          <a:p>
            <a:pPr lvl="1"/>
            <a:r>
              <a:rPr lang="en-US" dirty="0" smtClean="0"/>
              <a:t>Serious injuries: Death, amputation, disfigurement, hospitalization over 24 hours… or if unsure</a:t>
            </a:r>
          </a:p>
          <a:p>
            <a:pPr lvl="1"/>
            <a:r>
              <a:rPr lang="en-US" dirty="0" smtClean="0"/>
              <a:t>Immediately contact Campus Dispatch and ask for EH&amp;S – if EH&amp;S is unavailable, then…</a:t>
            </a:r>
          </a:p>
          <a:p>
            <a:pPr lvl="1"/>
            <a:r>
              <a:rPr lang="en-US" dirty="0" smtClean="0"/>
              <a:t>PI Must contact </a:t>
            </a:r>
            <a:r>
              <a:rPr lang="en-US" dirty="0" err="1" smtClean="0"/>
              <a:t>CalOSHA</a:t>
            </a:r>
            <a:r>
              <a:rPr lang="en-US" dirty="0" smtClean="0"/>
              <a:t> Director immediately (within 4 hours)</a:t>
            </a:r>
          </a:p>
          <a:p>
            <a:pPr lvl="2"/>
            <a:r>
              <a:rPr lang="en-US" dirty="0" smtClean="0"/>
              <a:t>Call: </a:t>
            </a:r>
            <a:r>
              <a:rPr lang="en-US" b="1" dirty="0" smtClean="0"/>
              <a:t>(510) 286-7013</a:t>
            </a:r>
            <a:endParaRPr lang="en-US" dirty="0" smtClean="0"/>
          </a:p>
          <a:p>
            <a:pPr lvl="2"/>
            <a:r>
              <a:rPr lang="en-US" dirty="0" smtClean="0"/>
              <a:t>E-mail:</a:t>
            </a:r>
            <a:r>
              <a:rPr lang="en-US" b="1" dirty="0" smtClean="0"/>
              <a:t> </a:t>
            </a:r>
            <a:r>
              <a:rPr lang="en-US" b="1" u="sng" dirty="0" smtClean="0">
                <a:hlinkClick r:id="rId3"/>
              </a:rPr>
              <a:t>dgold@dir.ca.gov</a:t>
            </a:r>
            <a:endParaRPr lang="en-US" dirty="0" smtClean="0"/>
          </a:p>
          <a:p>
            <a:r>
              <a:rPr lang="en-US" dirty="0" smtClean="0"/>
              <a:t>Secured incident scene required for 24 hours for Cal/OSHA to respond (Possible inspection by </a:t>
            </a:r>
            <a:r>
              <a:rPr lang="en-US" dirty="0" err="1" smtClean="0"/>
              <a:t>CalOSHA</a:t>
            </a:r>
            <a:r>
              <a:rPr lang="en-US" dirty="0" smtClean="0"/>
              <a:t> Enforcement and Bureau of Investigation)</a:t>
            </a:r>
          </a:p>
          <a:p>
            <a:r>
              <a:rPr lang="en-US" dirty="0" smtClean="0"/>
              <a:t>Must still report to Local </a:t>
            </a:r>
            <a:r>
              <a:rPr lang="en-US" dirty="0" err="1" smtClean="0"/>
              <a:t>CalOSHA</a:t>
            </a:r>
            <a:r>
              <a:rPr lang="en-US" dirty="0" smtClean="0"/>
              <a:t> Office within 8 hours</a:t>
            </a:r>
          </a:p>
          <a:p>
            <a:pPr lvl="1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77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094498C4B4554F81E41D01EE1F14C8" ma:contentTypeVersion="0" ma:contentTypeDescription="Create a new document." ma:contentTypeScope="" ma:versionID="3d140f2dcbd67b8b44bb8e65e9f3e0fa">
  <xsd:schema xmlns:xsd="http://www.w3.org/2001/XMLSchema" xmlns:p="http://schemas.microsoft.com/office/2006/metadata/properties" targetNamespace="http://schemas.microsoft.com/office/2006/metadata/properties" ma:root="true" ma:fieldsID="032d11bbdbc0fc0620974cc9d01872f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63DA118-5398-4262-A594-DBD20633684D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E6BDB4C-F874-41B8-B5EB-DB15C3A7AD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B0F472-D36C-4CAF-BC91-5804FDB250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487</TotalTime>
  <Words>828</Words>
  <Application>Microsoft Office PowerPoint</Application>
  <PresentationFormat>On-screen Show (4:3)</PresentationFormat>
  <Paragraphs>97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Impacts of UC Regents Agreement with  LA District Attorney and Cal OSHA</vt:lpstr>
      <vt:lpstr>Impacts of UC Regents Agreement with  LA District Attorney and Cal OSHA (cont.)</vt:lpstr>
      <vt:lpstr>Laboratory Safety Manual and CHP</vt:lpstr>
      <vt:lpstr>Lab Safety Training</vt:lpstr>
      <vt:lpstr>Mandatory Written SOPs</vt:lpstr>
      <vt:lpstr>Pyrophorics</vt:lpstr>
      <vt:lpstr>Personal Protective Equipment</vt:lpstr>
      <vt:lpstr>Inspections, Corrections and Escalation</vt:lpstr>
      <vt:lpstr>Enhanced Reporting Requirement</vt:lpstr>
      <vt:lpstr>More to Come…</vt:lpstr>
    </vt:vector>
  </TitlesOfParts>
  <Company>UCSD-EH&amp;S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EHS</dc:creator>
  <cp:lastModifiedBy>ITS</cp:lastModifiedBy>
  <cp:revision>37</cp:revision>
  <dcterms:created xsi:type="dcterms:W3CDTF">2012-08-10T15:12:23Z</dcterms:created>
  <dcterms:modified xsi:type="dcterms:W3CDTF">2012-08-23T14:45:08Z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0x010100A5094498C4B4554F81E41D01EE1F14C8</vt:lpwstr>
  </property>
</Properties>
</file>